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3" r:id="rId9"/>
    <p:sldId id="274" r:id="rId10"/>
    <p:sldId id="276" r:id="rId11"/>
    <p:sldId id="275" r:id="rId12"/>
    <p:sldId id="277" r:id="rId13"/>
    <p:sldId id="278" r:id="rId14"/>
    <p:sldId id="279" r:id="rId15"/>
    <p:sldId id="280" r:id="rId16"/>
    <p:sldId id="263" r:id="rId17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DD5"/>
    <a:srgbClr val="F5ADD8"/>
    <a:srgbClr val="F1F1B1"/>
    <a:srgbClr val="B0F2D3"/>
    <a:srgbClr val="EEB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14" autoAdjust="0"/>
    <p:restoredTop sz="76437" autoAdjust="0"/>
  </p:normalViewPr>
  <p:slideViewPr>
    <p:cSldViewPr>
      <p:cViewPr varScale="1">
        <p:scale>
          <a:sx n="44" d="100"/>
          <a:sy n="44" d="100"/>
        </p:scale>
        <p:origin x="126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34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63E7E-73C7-427F-AC7A-D9ADE2A442C3}" type="datetimeFigureOut">
              <a:rPr lang="de-DE" smtClean="0"/>
              <a:pPr/>
              <a:t>27.05.2023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7D759-2888-43F3-BE91-D342F36BBC1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832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8FC9E-733D-43E2-A9DF-9DD53A380C41}" type="datetimeFigureOut">
              <a:rPr lang="de-DE" smtClean="0"/>
              <a:pPr/>
              <a:t>27.05.2023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239D9-6BD4-4EC3-A43C-C00F73041D4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5481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239D9-6BD4-4EC3-A43C-C00F73041D4E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196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239D9-6BD4-4EC3-A43C-C00F73041D4E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347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239D9-6BD4-4EC3-A43C-C00F73041D4E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2801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239D9-6BD4-4EC3-A43C-C00F73041D4E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7498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239D9-6BD4-4EC3-A43C-C00F73041D4E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5412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239D9-6BD4-4EC3-A43C-C00F73041D4E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6174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8831-65CB-45BE-B357-977A5B3D6466}" type="datetime1">
              <a:rPr lang="de-DE" smtClean="0"/>
              <a:pPr/>
              <a:t>27.05.2023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7472-A68A-4C9E-8476-8817F4A5874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Stiftung Beiserhaus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7437D679-A596-4EC7-8E03-BCC965A3C5AA}" type="datetime1">
              <a:rPr lang="de-DE" smtClean="0"/>
              <a:pPr/>
              <a:t>27.05.2023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47147472-A68A-4C9E-8476-8817F4A5874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Stiftung Beiserhaus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bg1"/>
          </a:solidFill>
          <a:ln w="15875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371FDDBE-55A9-4314-8436-5A91A4677C6C}" type="datetime1">
              <a:rPr lang="de-DE" smtClean="0"/>
              <a:pPr/>
              <a:t>27.05.2023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Stiftung Beiserhaus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7147472-A68A-4C9E-8476-8817F4A58747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0" y="980728"/>
            <a:ext cx="9252520" cy="0"/>
          </a:xfrm>
          <a:prstGeom prst="line">
            <a:avLst/>
          </a:prstGeom>
          <a:ln w="12700" cap="rnd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Beiser_Logo_Nachbau_aktuell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70840" y="233523"/>
            <a:ext cx="2421640" cy="5311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D679-A596-4EC7-8E03-BCC965A3C5AA}" type="datetime1">
              <a:rPr lang="de-DE" smtClean="0"/>
              <a:pPr/>
              <a:t>27.05.2023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7472-A68A-4C9E-8476-8817F4A58747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Stiftung </a:t>
            </a:r>
            <a:r>
              <a:rPr lang="de-DE" dirty="0" err="1" smtClean="0"/>
              <a:t>Beiserhaus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3768561" y="1349392"/>
            <a:ext cx="38514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Pakt für den </a:t>
            </a:r>
          </a:p>
          <a:p>
            <a:pPr algn="ctr"/>
            <a:r>
              <a:rPr lang="de-DE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Nachmittag</a:t>
            </a:r>
            <a:endParaRPr lang="de-DE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00" y="3933056"/>
            <a:ext cx="4144599" cy="2331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13650" r="778" b="11265"/>
          <a:stretch/>
        </p:blipFill>
        <p:spPr>
          <a:xfrm>
            <a:off x="-78567" y="1052737"/>
            <a:ext cx="9239927" cy="53285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D679-A596-4EC7-8E03-BCC965A3C5AA}" type="datetime1">
              <a:rPr lang="de-DE" smtClean="0"/>
              <a:pPr/>
              <a:t>27.05.2023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7472-A68A-4C9E-8476-8817F4A58747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Stiftung Beiserhaus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60040" y="692696"/>
            <a:ext cx="630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Pädagogisches Konzept, Rahmenbedingungen, Strukturen</a:t>
            </a:r>
            <a:endParaRPr lang="de-DE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179512" y="1412776"/>
            <a:ext cx="9053184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Altersgemischte Stamm- Gruppen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Arbeiten in festen Tandem oder Triaden- </a:t>
            </a:r>
            <a:r>
              <a:rPr lang="de-DE" sz="1600" dirty="0"/>
              <a:t>T</a:t>
            </a:r>
            <a:r>
              <a:rPr lang="de-DE" sz="1600" dirty="0" smtClean="0"/>
              <a:t>eams pro Gruppe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Beziehungsangebote und Qualität durch feste Bezugsbetreuer*innen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Arbeiten nach dem Lösungsorientierten Ansatz (Wertschätzende, Ressourcenorientierte Grundhaltung)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Regelmäßige Workshops und Fortbildungstage zum Lösungsorientierten Ansatz der Mitarbeitenden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Coaching der Mitarbeitenden durch päd. Leitung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Fachlicher Input zum Thema Entwicklungsaufgaben und Bedarfe von Grundschulkindern durch </a:t>
            </a:r>
          </a:p>
          <a:p>
            <a:r>
              <a:rPr lang="de-DE" sz="1600" dirty="0" smtClean="0"/>
              <a:t>      psychologischen Dienst der Stiftung </a:t>
            </a:r>
            <a:r>
              <a:rPr lang="de-DE" sz="1600" dirty="0" err="1" smtClean="0"/>
              <a:t>Beiserhaus</a:t>
            </a:r>
            <a:r>
              <a:rPr lang="de-DE" sz="1600" dirty="0" smtClean="0"/>
              <a:t> (1- 2 mal pro Jahr)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14 tägige Teamsitzung zur Abstimmung, </a:t>
            </a:r>
            <a:r>
              <a:rPr lang="de-DE" sz="1600" dirty="0" err="1" smtClean="0"/>
              <a:t>Orga</a:t>
            </a:r>
            <a:r>
              <a:rPr lang="de-DE" sz="1600" dirty="0" smtClean="0"/>
              <a:t> und Optimierung der Prozesse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Unterstützung in der Aufbauphase durch erfahrene Betreuungskräfte der EVS </a:t>
            </a:r>
            <a:r>
              <a:rPr lang="de-DE" sz="1600" dirty="0" err="1" smtClean="0"/>
              <a:t>Treysa</a:t>
            </a:r>
            <a:r>
              <a:rPr lang="de-DE" sz="1600" dirty="0" smtClean="0"/>
              <a:t> </a:t>
            </a:r>
          </a:p>
          <a:p>
            <a:endParaRPr lang="de-DE" sz="1600" dirty="0"/>
          </a:p>
          <a:p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7888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D679-A596-4EC7-8E03-BCC965A3C5AA}" type="datetime1">
              <a:rPr lang="de-DE" smtClean="0"/>
              <a:pPr/>
              <a:t>27.05.2023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7472-A68A-4C9E-8476-8817F4A58747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Stiftung Beiserhaus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23528" y="1196752"/>
            <a:ext cx="792420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Feste Tagesstrukturen bieten Orientierung und Sicherheit für die Kinder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Integrieren von Tagesabläufen wie Sitzkreis, Begrüßungs- und Verabschiedungsrituale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Betreuungsstart in der Stammgruppe je nach Schulschluss der einzelnen Kinder,</a:t>
            </a:r>
          </a:p>
          <a:p>
            <a:r>
              <a:rPr lang="de-DE" sz="1600" dirty="0"/>
              <a:t> </a:t>
            </a:r>
            <a:r>
              <a:rPr lang="de-DE" sz="1600" dirty="0" smtClean="0"/>
              <a:t>     ab 11.30 Uhr Betreuungspersonal in den Gruppen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Mittagessen in zwei Zeiten 12.15 Uhr und 13.00 Uhr (je 30 min)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15 minütige Frischluftzeit, bevor die HA und Lernzeit startet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/>
              <a:t>Hausaufgaben und Lernzeit in Verzahnung mit den Lehrkräften </a:t>
            </a:r>
            <a:r>
              <a:rPr lang="de-DE" sz="1600" dirty="0" smtClean="0"/>
              <a:t>Mo- </a:t>
            </a:r>
            <a:r>
              <a:rPr lang="de-DE" sz="1600" dirty="0"/>
              <a:t>Do </a:t>
            </a:r>
            <a:r>
              <a:rPr lang="de-DE" sz="1600" dirty="0" smtClean="0"/>
              <a:t>13.45 - </a:t>
            </a:r>
            <a:r>
              <a:rPr lang="de-DE" sz="1600" dirty="0"/>
              <a:t>14.30 Uhr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Abschlusskreis am Ende des Betreuungsalltags in der Gruppe (bis 15.00 Uhr)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Teestunde von 15.00 -15.30 Uhr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AG Angebote (freiwillig) ab nach den Herbstferien durch Sportvereine, Musikschule,</a:t>
            </a:r>
          </a:p>
          <a:p>
            <a:r>
              <a:rPr lang="de-DE" sz="1600" dirty="0" smtClean="0"/>
              <a:t>     Betreuungspersonal oder auch Eltern möglich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Abholzeit zwischen 15.00 und 17.00 Uhr flexibel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360040" y="692696"/>
            <a:ext cx="630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Pädagogisches Konzept, Rahmenbedingungen, Strukturen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34020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D679-A596-4EC7-8E03-BCC965A3C5AA}" type="datetime1">
              <a:rPr lang="de-DE" smtClean="0"/>
              <a:pPr/>
              <a:t>27.05.2023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7472-A68A-4C9E-8476-8817F4A58747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Stiftung Beiserhaus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287016" y="1412776"/>
            <a:ext cx="47320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sp>
        <p:nvSpPr>
          <p:cNvPr id="5" name="Ellipse 4"/>
          <p:cNvSpPr/>
          <p:nvPr/>
        </p:nvSpPr>
        <p:spPr>
          <a:xfrm>
            <a:off x="2482692" y="2587513"/>
            <a:ext cx="3744416" cy="151216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Sozialprojekte</a:t>
            </a:r>
            <a:endParaRPr lang="de-DE" sz="2400" dirty="0"/>
          </a:p>
        </p:txBody>
      </p:sp>
      <p:cxnSp>
        <p:nvCxnSpPr>
          <p:cNvPr id="12" name="Gerade Verbindung mit Pfeil 11"/>
          <p:cNvCxnSpPr>
            <a:stCxn id="5" idx="0"/>
          </p:cNvCxnSpPr>
          <p:nvPr/>
        </p:nvCxnSpPr>
        <p:spPr>
          <a:xfrm flipV="1">
            <a:off x="4354900" y="2037276"/>
            <a:ext cx="0" cy="5502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5" idx="7"/>
          </p:cNvCxnSpPr>
          <p:nvPr/>
        </p:nvCxnSpPr>
        <p:spPr>
          <a:xfrm flipV="1">
            <a:off x="5678751" y="2252172"/>
            <a:ext cx="548357" cy="5567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5" idx="1"/>
          </p:cNvCxnSpPr>
          <p:nvPr/>
        </p:nvCxnSpPr>
        <p:spPr>
          <a:xfrm flipH="1" flipV="1">
            <a:off x="2482692" y="2348880"/>
            <a:ext cx="548357" cy="4600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5" idx="2"/>
          </p:cNvCxnSpPr>
          <p:nvPr/>
        </p:nvCxnSpPr>
        <p:spPr>
          <a:xfrm flipH="1">
            <a:off x="1871192" y="3343597"/>
            <a:ext cx="6115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5" idx="4"/>
          </p:cNvCxnSpPr>
          <p:nvPr/>
        </p:nvCxnSpPr>
        <p:spPr>
          <a:xfrm>
            <a:off x="4354900" y="4099681"/>
            <a:ext cx="0" cy="5534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6227108" y="3343597"/>
            <a:ext cx="68464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935088" y="1484784"/>
            <a:ext cx="1944216" cy="95904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Bedarfe erkennen</a:t>
            </a:r>
            <a:endParaRPr lang="de-DE" sz="1600" dirty="0"/>
          </a:p>
        </p:txBody>
      </p:sp>
      <p:sp>
        <p:nvSpPr>
          <p:cNvPr id="27" name="Ellipse 26"/>
          <p:cNvSpPr/>
          <p:nvPr/>
        </p:nvSpPr>
        <p:spPr>
          <a:xfrm>
            <a:off x="3203848" y="1106916"/>
            <a:ext cx="2295471" cy="92714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Was  beschäftigt die Kinder aktuell ? </a:t>
            </a:r>
            <a:endParaRPr lang="de-DE" sz="1400" dirty="0"/>
          </a:p>
        </p:txBody>
      </p:sp>
      <p:sp>
        <p:nvSpPr>
          <p:cNvPr id="31" name="Ellipse 30"/>
          <p:cNvSpPr/>
          <p:nvPr/>
        </p:nvSpPr>
        <p:spPr>
          <a:xfrm>
            <a:off x="107504" y="2895039"/>
            <a:ext cx="1751660" cy="94773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Gruppen-dynamiken wahrnehmen</a:t>
            </a:r>
            <a:endParaRPr lang="de-DE" sz="1400" dirty="0"/>
          </a:p>
        </p:txBody>
      </p:sp>
      <p:sp>
        <p:nvSpPr>
          <p:cNvPr id="37" name="Ellipse 36"/>
          <p:cNvSpPr/>
          <p:nvPr/>
        </p:nvSpPr>
        <p:spPr>
          <a:xfrm>
            <a:off x="6102132" y="1441881"/>
            <a:ext cx="2440632" cy="11011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Raum für Partizipations-möglichkeiten der Kinder schaffen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6930594" y="2808965"/>
            <a:ext cx="2069390" cy="1290716"/>
          </a:xfrm>
          <a:prstGeom prst="ellipse">
            <a:avLst/>
          </a:prstGeom>
          <a:solidFill>
            <a:srgbClr val="F5ADD8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Planung: Festlegen von Umfang, Zielen und Zeitraum</a:t>
            </a:r>
            <a:endParaRPr lang="de-DE" sz="1400" dirty="0"/>
          </a:p>
        </p:txBody>
      </p:sp>
      <p:cxnSp>
        <p:nvCxnSpPr>
          <p:cNvPr id="41" name="Gerade Verbindung mit Pfeil 40"/>
          <p:cNvCxnSpPr>
            <a:stCxn id="5" idx="5"/>
          </p:cNvCxnSpPr>
          <p:nvPr/>
        </p:nvCxnSpPr>
        <p:spPr>
          <a:xfrm>
            <a:off x="5678751" y="3878229"/>
            <a:ext cx="448553" cy="5588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>
            <a:stCxn id="5" idx="3"/>
          </p:cNvCxnSpPr>
          <p:nvPr/>
        </p:nvCxnSpPr>
        <p:spPr>
          <a:xfrm flipH="1">
            <a:off x="2591272" y="3878229"/>
            <a:ext cx="439777" cy="5588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lipse 43"/>
          <p:cNvSpPr/>
          <p:nvPr/>
        </p:nvSpPr>
        <p:spPr>
          <a:xfrm>
            <a:off x="5874417" y="4260379"/>
            <a:ext cx="2012695" cy="119077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Organisation</a:t>
            </a:r>
          </a:p>
          <a:p>
            <a:pPr algn="ctr"/>
            <a:r>
              <a:rPr lang="de-DE" sz="1400" dirty="0" smtClean="0"/>
              <a:t>und </a:t>
            </a:r>
            <a:r>
              <a:rPr lang="de-DE" sz="1400" dirty="0"/>
              <a:t>Durchführung</a:t>
            </a:r>
          </a:p>
        </p:txBody>
      </p:sp>
      <p:sp>
        <p:nvSpPr>
          <p:cNvPr id="45" name="Ellipse 44"/>
          <p:cNvSpPr/>
          <p:nvPr/>
        </p:nvSpPr>
        <p:spPr>
          <a:xfrm>
            <a:off x="3231704" y="4676350"/>
            <a:ext cx="2311896" cy="120092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Themen könnten u.a. sein: Meine  Emotionen, Grenzen, Sozialkompetenzen, Kulturen/ Herkunft </a:t>
            </a:r>
            <a:endParaRPr lang="de-DE" sz="1200" dirty="0"/>
          </a:p>
        </p:txBody>
      </p:sp>
      <p:sp>
        <p:nvSpPr>
          <p:cNvPr id="46" name="Ellipse 45"/>
          <p:cNvSpPr/>
          <p:nvPr/>
        </p:nvSpPr>
        <p:spPr>
          <a:xfrm>
            <a:off x="793933" y="4261594"/>
            <a:ext cx="2075162" cy="11768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Information an Eltern/ Erziehungs-berechtigte</a:t>
            </a:r>
            <a:endParaRPr lang="de-DE" sz="1400" dirty="0"/>
          </a:p>
        </p:txBody>
      </p:sp>
      <p:sp>
        <p:nvSpPr>
          <p:cNvPr id="24" name="Textfeld 23"/>
          <p:cNvSpPr txBox="1"/>
          <p:nvPr/>
        </p:nvSpPr>
        <p:spPr>
          <a:xfrm>
            <a:off x="360040" y="692696"/>
            <a:ext cx="630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Pädagogisches Konzept, Rahmenbedingungen, Strukturen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9728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D679-A596-4EC7-8E03-BCC965A3C5AA}" type="datetime1">
              <a:rPr lang="de-DE" smtClean="0"/>
              <a:pPr/>
              <a:t>27.05.2023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7472-A68A-4C9E-8476-8817F4A58747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Stiftung Beiserhaus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79512" y="1412776"/>
            <a:ext cx="47320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4247396" y="2037276"/>
            <a:ext cx="0" cy="5502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V="1">
            <a:off x="5571247" y="2252172"/>
            <a:ext cx="548357" cy="5567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H="1" flipV="1">
            <a:off x="2375188" y="2348880"/>
            <a:ext cx="548357" cy="4600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>
            <a:off x="1763688" y="3343597"/>
            <a:ext cx="6115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4247396" y="4099681"/>
            <a:ext cx="0" cy="5534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6119604" y="3343597"/>
            <a:ext cx="68464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>
            <a:off x="5571247" y="3878229"/>
            <a:ext cx="448553" cy="5588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 flipH="1">
            <a:off x="2483768" y="3878229"/>
            <a:ext cx="439777" cy="5588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Band nach oben 5"/>
          <p:cNvSpPr/>
          <p:nvPr/>
        </p:nvSpPr>
        <p:spPr>
          <a:xfrm>
            <a:off x="2590800" y="2783031"/>
            <a:ext cx="3429000" cy="1008112"/>
          </a:xfrm>
          <a:prstGeom prst="ribbon2">
            <a:avLst>
              <a:gd name="adj1" fmla="val 20111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Wir arbeiten mit</a:t>
            </a:r>
            <a:endParaRPr lang="de-DE" dirty="0"/>
          </a:p>
        </p:txBody>
      </p:sp>
      <p:sp>
        <p:nvSpPr>
          <p:cNvPr id="7" name="Abgerundetes Rechteck 6"/>
          <p:cNvSpPr/>
          <p:nvPr/>
        </p:nvSpPr>
        <p:spPr>
          <a:xfrm>
            <a:off x="3351464" y="1443081"/>
            <a:ext cx="1796600" cy="5071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Wochen-</a:t>
            </a:r>
            <a:r>
              <a:rPr lang="de-DE" dirty="0" err="1" smtClean="0"/>
              <a:t>strukturplänen</a:t>
            </a:r>
            <a:endParaRPr lang="de-DE" dirty="0"/>
          </a:p>
        </p:txBody>
      </p:sp>
      <p:sp>
        <p:nvSpPr>
          <p:cNvPr id="9" name="Abgerundetes Rechteck 8"/>
          <p:cNvSpPr/>
          <p:nvPr/>
        </p:nvSpPr>
        <p:spPr>
          <a:xfrm>
            <a:off x="6300192" y="1596661"/>
            <a:ext cx="1836772" cy="98226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Wohlwollender</a:t>
            </a:r>
            <a:r>
              <a:rPr lang="de-DE" dirty="0" smtClean="0"/>
              <a:t> </a:t>
            </a:r>
            <a:r>
              <a:rPr lang="de-DE" sz="1400" dirty="0" smtClean="0"/>
              <a:t>Grundhaltung gegenüber den Kindern (LOA) </a:t>
            </a:r>
            <a:endParaRPr lang="de-DE" sz="1400" dirty="0"/>
          </a:p>
        </p:txBody>
      </p:sp>
      <p:sp>
        <p:nvSpPr>
          <p:cNvPr id="10" name="Abgerundetes Rechteck 9"/>
          <p:cNvSpPr/>
          <p:nvPr/>
        </p:nvSpPr>
        <p:spPr>
          <a:xfrm>
            <a:off x="7020272" y="3073166"/>
            <a:ext cx="1666528" cy="1147922"/>
          </a:xfrm>
          <a:prstGeom prst="roundRect">
            <a:avLst>
              <a:gd name="adj" fmla="val 1827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Beziehungs-qualität statt Verwahrung </a:t>
            </a:r>
            <a:endParaRPr lang="de-DE" dirty="0"/>
          </a:p>
        </p:txBody>
      </p:sp>
      <p:sp>
        <p:nvSpPr>
          <p:cNvPr id="13" name="Abgerundetes Rechteck 12"/>
          <p:cNvSpPr/>
          <p:nvPr/>
        </p:nvSpPr>
        <p:spPr>
          <a:xfrm>
            <a:off x="6066060" y="4571888"/>
            <a:ext cx="2070904" cy="87333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Feste Bezugs-betreuer*innen</a:t>
            </a:r>
            <a:endParaRPr lang="de-DE" sz="1600" dirty="0"/>
          </a:p>
        </p:txBody>
      </p:sp>
      <p:sp>
        <p:nvSpPr>
          <p:cNvPr id="15" name="Abgerundetes Rechteck 14"/>
          <p:cNvSpPr/>
          <p:nvPr/>
        </p:nvSpPr>
        <p:spPr>
          <a:xfrm>
            <a:off x="3351464" y="4797152"/>
            <a:ext cx="1868608" cy="86409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Ritualen, welche Orientierung und Sicherheit bieten</a:t>
            </a:r>
            <a:endParaRPr lang="de-DE" sz="1600" dirty="0"/>
          </a:p>
        </p:txBody>
      </p:sp>
      <p:sp>
        <p:nvSpPr>
          <p:cNvPr id="16" name="Abgerundetes Rechteck 15"/>
          <p:cNvSpPr/>
          <p:nvPr/>
        </p:nvSpPr>
        <p:spPr>
          <a:xfrm>
            <a:off x="1025625" y="4524198"/>
            <a:ext cx="1818183" cy="92102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Festen Abholzeiten bis 15 Uhr </a:t>
            </a:r>
          </a:p>
          <a:p>
            <a:pPr algn="ctr"/>
            <a:r>
              <a:rPr lang="de-DE" sz="1400" dirty="0" smtClean="0"/>
              <a:t>(13/15 Uhr)</a:t>
            </a:r>
            <a:endParaRPr lang="de-DE" sz="1400" dirty="0"/>
          </a:p>
        </p:txBody>
      </p:sp>
      <p:sp>
        <p:nvSpPr>
          <p:cNvPr id="17" name="Abgerundetes Rechteck 16"/>
          <p:cNvSpPr/>
          <p:nvPr/>
        </p:nvSpPr>
        <p:spPr>
          <a:xfrm>
            <a:off x="251520" y="2996952"/>
            <a:ext cx="1368152" cy="6501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Belohner-systemen </a:t>
            </a:r>
            <a:endParaRPr lang="de-DE" dirty="0"/>
          </a:p>
        </p:txBody>
      </p:sp>
      <p:sp>
        <p:nvSpPr>
          <p:cNvPr id="18" name="Abgerundetes Rechteck 17"/>
          <p:cNvSpPr/>
          <p:nvPr/>
        </p:nvSpPr>
        <p:spPr>
          <a:xfrm>
            <a:off x="416115" y="1325690"/>
            <a:ext cx="2133599" cy="98274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Regelmäßige Fort- und Weiterbildungen für die Mitarbeitenden</a:t>
            </a:r>
            <a:endParaRPr lang="de-DE" sz="1400" dirty="0"/>
          </a:p>
        </p:txBody>
      </p:sp>
      <p:sp>
        <p:nvSpPr>
          <p:cNvPr id="24" name="Textfeld 23"/>
          <p:cNvSpPr txBox="1"/>
          <p:nvPr/>
        </p:nvSpPr>
        <p:spPr>
          <a:xfrm>
            <a:off x="360040" y="692696"/>
            <a:ext cx="630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Pädagogisches Konzept, Rahmenbedingungen, Strukturen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94734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D679-A596-4EC7-8E03-BCC965A3C5AA}" type="datetime1">
              <a:rPr lang="de-DE" smtClean="0"/>
              <a:pPr/>
              <a:t>27.05.2023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7472-A68A-4C9E-8476-8817F4A58747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Stiftung Beiserhaus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664" y="10"/>
            <a:ext cx="11593288" cy="652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5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D679-A596-4EC7-8E03-BCC965A3C5AA}" type="datetime1">
              <a:rPr lang="de-DE" smtClean="0"/>
              <a:pPr/>
              <a:t>27.05.2023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7472-A68A-4C9E-8476-8817F4A58747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Stiftung Beiserhaus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4299" y="0"/>
            <a:ext cx="11472597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7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D679-A596-4EC7-8E03-BCC965A3C5AA}" type="datetime1">
              <a:rPr lang="de-DE" sz="1100" smtClean="0"/>
              <a:pPr/>
              <a:t>27.05.2023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7472-A68A-4C9E-8476-8817F4A58747}" type="slidenum">
              <a:rPr lang="de-DE" sz="1100" smtClean="0"/>
              <a:pPr/>
              <a:t>16</a:t>
            </a:fld>
            <a:endParaRPr lang="de-DE" sz="1100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de-DE" sz="1100" dirty="0" smtClean="0">
                <a:solidFill>
                  <a:schemeClr val="bg1"/>
                </a:solidFill>
              </a:rPr>
              <a:t>Stiftung Beiserhaus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88092" y="980728"/>
            <a:ext cx="381642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Kontaktdaten</a:t>
            </a:r>
            <a:endParaRPr lang="de-DE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Niederbeisheimer Str. 28-34</a:t>
            </a:r>
          </a:p>
          <a:p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34593 Knüllwald-Rengshausen</a:t>
            </a:r>
          </a:p>
          <a:p>
            <a:endParaRPr lang="de-DE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Tel.: 05685 / 78099 - 0 </a:t>
            </a:r>
          </a:p>
          <a:p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Fax: 05685 / 78099 - 173</a:t>
            </a:r>
          </a:p>
          <a:p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E-Mail: info@beiserhaus.de</a:t>
            </a:r>
            <a:endParaRPr lang="de-DE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157442" y="4282188"/>
            <a:ext cx="4202762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päd. Leitung Ganztag</a:t>
            </a:r>
          </a:p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Alena Meise</a:t>
            </a:r>
          </a:p>
          <a:p>
            <a:endParaRPr lang="de-DE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Tel.: 05685 / 78099 - 364</a:t>
            </a:r>
          </a:p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Mobil: 0152 / 299 982 71</a:t>
            </a:r>
          </a:p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E-Mail: alena.meise@beiserhaus.de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51" y="1340768"/>
            <a:ext cx="4172149" cy="2346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" b="27951"/>
          <a:stretch/>
        </p:blipFill>
        <p:spPr>
          <a:xfrm>
            <a:off x="2947148" y="4263226"/>
            <a:ext cx="1210294" cy="176513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365104"/>
            <a:ext cx="1045616" cy="1086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D679-A596-4EC7-8E03-BCC965A3C5AA}" type="datetime1">
              <a:rPr lang="de-DE" smtClean="0"/>
              <a:pPr/>
              <a:t>27.05.2023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7472-A68A-4C9E-8476-8817F4A58747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Stiftung Beiserhaus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2414855"/>
            <a:ext cx="1425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800" dirty="0" smtClean="0"/>
              <a:t>Team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55576" y="422679"/>
            <a:ext cx="2368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/>
              <a:t>AGENDA</a:t>
            </a:r>
            <a:endParaRPr lang="de-DE" sz="3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755576" y="1844824"/>
            <a:ext cx="2900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800" dirty="0" smtClean="0"/>
              <a:t>Angebotsträger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60849" y="1274793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200" dirty="0" smtClean="0"/>
              <a:t>Ziel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77889" y="2987248"/>
            <a:ext cx="2515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800" dirty="0" smtClean="0"/>
              <a:t>Finanzierung</a:t>
            </a:r>
            <a:endParaRPr lang="de-DE" sz="2800" dirty="0"/>
          </a:p>
        </p:txBody>
      </p:sp>
      <p:sp>
        <p:nvSpPr>
          <p:cNvPr id="10" name="Textfeld 9"/>
          <p:cNvSpPr txBox="1"/>
          <p:nvPr/>
        </p:nvSpPr>
        <p:spPr>
          <a:xfrm>
            <a:off x="777889" y="4124120"/>
            <a:ext cx="336726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800" dirty="0" smtClean="0"/>
              <a:t>Anmeldeverfahren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DE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DE" sz="3200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783277" y="3555684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800" dirty="0" smtClean="0"/>
              <a:t>Ablauf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55576" y="4668640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800" dirty="0" smtClean="0"/>
              <a:t>Infos zum Pädagogisches Konzept,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   Rahmenbedingungen&amp; Struktur</a:t>
            </a:r>
            <a:endParaRPr lang="de-DE" sz="2800" b="1" dirty="0" smtClean="0"/>
          </a:p>
        </p:txBody>
      </p:sp>
      <p:sp>
        <p:nvSpPr>
          <p:cNvPr id="13" name="Textfeld 12"/>
          <p:cNvSpPr txBox="1"/>
          <p:nvPr/>
        </p:nvSpPr>
        <p:spPr>
          <a:xfrm>
            <a:off x="777889" y="5570076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800" dirty="0" smtClean="0"/>
              <a:t>Fragerunde</a:t>
            </a:r>
          </a:p>
        </p:txBody>
      </p:sp>
    </p:spTree>
    <p:extLst>
      <p:ext uri="{BB962C8B-B14F-4D97-AF65-F5344CB8AC3E}">
        <p14:creationId xmlns:p14="http://schemas.microsoft.com/office/powerpoint/2010/main" val="370426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D679-A596-4EC7-8E03-BCC965A3C5AA}" type="datetime1">
              <a:rPr lang="de-DE" smtClean="0"/>
              <a:pPr/>
              <a:t>27.05.2023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7472-A68A-4C9E-8476-8817F4A58747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Stiftung Beiserhaus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26137" y="1340768"/>
            <a:ext cx="881786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Programm der Hessischen Landesregierung zur Verzahnung der Ganztagsangebote </a:t>
            </a:r>
            <a:endParaRPr lang="de-DE" dirty="0" smtClean="0"/>
          </a:p>
          <a:p>
            <a:r>
              <a:rPr lang="de-DE" dirty="0" smtClean="0"/>
              <a:t>      an </a:t>
            </a:r>
            <a:r>
              <a:rPr lang="de-DE" dirty="0"/>
              <a:t>Grundschulen mit Betreuungsstrukturen und Einrichtungen rund um die Grundschule 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Einheitliches Bildungs- und Betreuungsangebot an den Grundschulen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Verbesserung der Vereinbarkeit Schule – Beruf für die Eltern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Gemeinsame Verantwortung von Schule und Angebotsträger (Multiprofessionalität)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Gemeinsames Finanzkonzept von Land, Schulträger, Kommune und Eltern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Grundsätzlich ist der Pakt für den Nachmittag ein </a:t>
            </a:r>
            <a:r>
              <a:rPr lang="de-DE" b="1" dirty="0"/>
              <a:t>freiwilliges Angebot</a:t>
            </a:r>
            <a:r>
              <a:rPr lang="de-DE" dirty="0"/>
              <a:t>, </a:t>
            </a:r>
            <a:endParaRPr lang="de-DE" dirty="0" smtClean="0"/>
          </a:p>
          <a:p>
            <a:r>
              <a:rPr lang="de-DE" dirty="0" smtClean="0"/>
              <a:t>      nach </a:t>
            </a:r>
            <a:r>
              <a:rPr lang="de-DE" dirty="0"/>
              <a:t>Anmeldung des Kindes aber dann für ein Schuljahr verbindlich.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26137" y="437052"/>
            <a:ext cx="2368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/>
              <a:t>Ziel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236407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D679-A596-4EC7-8E03-BCC965A3C5AA}" type="datetime1">
              <a:rPr lang="de-DE" smtClean="0"/>
              <a:pPr/>
              <a:t>27.05.2023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7472-A68A-4C9E-8476-8817F4A58747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Stiftung Beiserhaus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59532" y="1412776"/>
            <a:ext cx="823712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Stiftung </a:t>
            </a:r>
            <a:r>
              <a:rPr lang="de-DE" dirty="0" err="1" smtClean="0"/>
              <a:t>Beiserhaus</a:t>
            </a:r>
            <a:endParaRPr lang="de-DE" dirty="0" smtClean="0"/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1844 gegründet – Ursprung in der Kinder und Jugendhilfe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Hauptsitz in </a:t>
            </a:r>
            <a:r>
              <a:rPr lang="de-DE" dirty="0" err="1" smtClean="0"/>
              <a:t>Knüllwald</a:t>
            </a:r>
            <a:r>
              <a:rPr lang="de-DE" dirty="0" smtClean="0"/>
              <a:t>-Rengshausen, </a:t>
            </a:r>
          </a:p>
          <a:p>
            <a:r>
              <a:rPr lang="de-DE" dirty="0" smtClean="0"/>
              <a:t>      mittlerweile &gt; 20 Wohngruppen und Ambulante Angebote </a:t>
            </a:r>
          </a:p>
          <a:p>
            <a:r>
              <a:rPr lang="de-DE" dirty="0" smtClean="0"/>
              <a:t>     (Tagesgruppen, Familienhilfe, Kooperationsprojekte Jobcenter, Berufliche Bildung…)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~ 250 Mitarbeiter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seit 2021 Träger der Ganztagsbetreuung an der EVS – </a:t>
            </a:r>
            <a:r>
              <a:rPr lang="de-DE" dirty="0" err="1" smtClean="0"/>
              <a:t>Treysa</a:t>
            </a:r>
            <a:r>
              <a:rPr lang="de-DE" dirty="0" smtClean="0"/>
              <a:t> </a:t>
            </a:r>
          </a:p>
          <a:p>
            <a:r>
              <a:rPr lang="de-DE" dirty="0" smtClean="0"/>
              <a:t>     mit 22 Betreuungskräften + 4 Kantinenmitarbeiter*innen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~200 betreute Kinder 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21814" y="382529"/>
            <a:ext cx="2368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/>
              <a:t>Der Träger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372641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D679-A596-4EC7-8E03-BCC965A3C5AA}" type="datetime1">
              <a:rPr lang="de-DE" smtClean="0"/>
              <a:pPr/>
              <a:t>27.05.2023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7472-A68A-4C9E-8476-8817F4A58747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Stiftung Beiserhaus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64096" y="1484784"/>
            <a:ext cx="771275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400" dirty="0" smtClean="0"/>
              <a:t>1 pädagogische Leitung</a:t>
            </a:r>
            <a:endParaRPr lang="de-DE" sz="2400" dirty="0"/>
          </a:p>
          <a:p>
            <a:endParaRPr lang="de-DE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400" dirty="0"/>
              <a:t>1</a:t>
            </a:r>
            <a:r>
              <a:rPr lang="de-DE" sz="2400" dirty="0" smtClean="0"/>
              <a:t> Koordinator*in</a:t>
            </a:r>
          </a:p>
          <a:p>
            <a:endParaRPr lang="de-DE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400" dirty="0" smtClean="0"/>
              <a:t>7 Mitarbeiter*innen mit päd. Erfahrung </a:t>
            </a:r>
            <a:endParaRPr lang="de-DE" sz="24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sz="2400" dirty="0" smtClean="0"/>
              <a:t>vorangegangener Qualifizierung nach Vorgabe des SEK</a:t>
            </a:r>
          </a:p>
          <a:p>
            <a:endParaRPr lang="de-DE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400" dirty="0" smtClean="0"/>
              <a:t> 2 Hauswirtschaftskräfte</a:t>
            </a:r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464096" y="404664"/>
            <a:ext cx="2368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/>
              <a:t>Team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59996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D679-A596-4EC7-8E03-BCC965A3C5AA}" type="datetime1">
              <a:rPr lang="de-DE" smtClean="0"/>
              <a:pPr/>
              <a:t>27.05.2023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7472-A68A-4C9E-8476-8817F4A58747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Stiftung Beiserhaus</a:t>
            </a:r>
            <a:endParaRPr lang="de-DE" dirty="0"/>
          </a:p>
        </p:txBody>
      </p:sp>
      <p:sp>
        <p:nvSpPr>
          <p:cNvPr id="6" name="Abgerundetes Rechteck 5"/>
          <p:cNvSpPr/>
          <p:nvPr/>
        </p:nvSpPr>
        <p:spPr>
          <a:xfrm>
            <a:off x="249762" y="1250437"/>
            <a:ext cx="2089990" cy="13681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 smtClean="0">
                <a:solidFill>
                  <a:schemeClr val="tx1"/>
                </a:solidFill>
              </a:rPr>
              <a:t>Grundschule Ziegenhain</a:t>
            </a:r>
            <a:endParaRPr lang="de-DE" b="1" i="1" dirty="0">
              <a:solidFill>
                <a:schemeClr val="tx1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2483768" y="1250437"/>
            <a:ext cx="6554486" cy="13864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i="1" dirty="0" smtClean="0">
                <a:solidFill>
                  <a:schemeClr val="tx1"/>
                </a:solidFill>
              </a:rPr>
              <a:t>Stiftung </a:t>
            </a:r>
            <a:r>
              <a:rPr lang="de-DE" sz="2800" b="1" i="1" dirty="0" err="1" smtClean="0">
                <a:solidFill>
                  <a:schemeClr val="tx1"/>
                </a:solidFill>
              </a:rPr>
              <a:t>Beiserhaus</a:t>
            </a:r>
            <a:endParaRPr lang="de-DE" sz="2800" b="1" i="1" dirty="0">
              <a:solidFill>
                <a:schemeClr val="tx1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249762" y="2991865"/>
            <a:ext cx="2089990" cy="317343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>
                <a:solidFill>
                  <a:schemeClr val="tx1"/>
                </a:solidFill>
              </a:rPr>
              <a:t>HKM</a:t>
            </a:r>
          </a:p>
          <a:p>
            <a:endParaRPr lang="de-DE" sz="1600" b="1" dirty="0" smtClean="0">
              <a:solidFill>
                <a:schemeClr val="tx1"/>
              </a:solidFill>
            </a:endParaRPr>
          </a:p>
          <a:p>
            <a:r>
              <a:rPr lang="de-DE" sz="1600" dirty="0" smtClean="0">
                <a:solidFill>
                  <a:schemeClr val="tx1"/>
                </a:solidFill>
              </a:rPr>
              <a:t>Planstellen</a:t>
            </a:r>
          </a:p>
          <a:p>
            <a:r>
              <a:rPr lang="de-DE" sz="1600" dirty="0" smtClean="0">
                <a:solidFill>
                  <a:schemeClr val="tx1"/>
                </a:solidFill>
              </a:rPr>
              <a:t>Honorarkräfte</a:t>
            </a:r>
          </a:p>
          <a:p>
            <a:r>
              <a:rPr lang="de-DE" sz="1600" dirty="0" smtClean="0">
                <a:solidFill>
                  <a:schemeClr val="tx1"/>
                </a:solidFill>
              </a:rPr>
              <a:t>Lehraufträge</a:t>
            </a:r>
          </a:p>
          <a:p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2483768" y="2982706"/>
            <a:ext cx="1585934" cy="318259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>
                <a:solidFill>
                  <a:schemeClr val="tx1"/>
                </a:solidFill>
              </a:rPr>
              <a:t>HKM</a:t>
            </a:r>
          </a:p>
          <a:p>
            <a:endParaRPr lang="de-DE" sz="1600" b="1" dirty="0" smtClean="0">
              <a:solidFill>
                <a:schemeClr val="tx1"/>
              </a:solidFill>
            </a:endParaRPr>
          </a:p>
          <a:p>
            <a:r>
              <a:rPr lang="de-DE" sz="1600" dirty="0" smtClean="0">
                <a:solidFill>
                  <a:schemeClr val="tx1"/>
                </a:solidFill>
              </a:rPr>
              <a:t>anteilige Lehrerstelle in Geld</a:t>
            </a:r>
          </a:p>
          <a:p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4139952" y="2991865"/>
            <a:ext cx="1580660" cy="317343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>
                <a:solidFill>
                  <a:schemeClr val="tx1"/>
                </a:solidFill>
              </a:rPr>
              <a:t>SEK</a:t>
            </a:r>
          </a:p>
          <a:p>
            <a:endParaRPr lang="de-DE" sz="1600" b="1" dirty="0" smtClean="0">
              <a:solidFill>
                <a:schemeClr val="tx1"/>
              </a:solidFill>
            </a:endParaRPr>
          </a:p>
          <a:p>
            <a:r>
              <a:rPr lang="de-DE" sz="1600" dirty="0" smtClean="0">
                <a:solidFill>
                  <a:schemeClr val="tx1"/>
                </a:solidFill>
              </a:rPr>
              <a:t>130€ / Schüler</a:t>
            </a:r>
          </a:p>
          <a:p>
            <a:endParaRPr lang="de-DE" sz="1600" dirty="0" smtClean="0">
              <a:solidFill>
                <a:schemeClr val="tx1"/>
              </a:solidFill>
            </a:endParaRPr>
          </a:p>
          <a:p>
            <a:r>
              <a:rPr lang="de-DE" sz="1600" dirty="0" smtClean="0">
                <a:solidFill>
                  <a:schemeClr val="tx1"/>
                </a:solidFill>
              </a:rPr>
              <a:t>Pauschale für Mittagstisch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5816284" y="2991865"/>
            <a:ext cx="1564028" cy="317343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>
                <a:solidFill>
                  <a:schemeClr val="tx1"/>
                </a:solidFill>
              </a:rPr>
              <a:t>Eltern</a:t>
            </a:r>
            <a:endParaRPr lang="de-DE" sz="1600" dirty="0" smtClean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r>
              <a:rPr lang="de-DE" sz="1600" dirty="0" smtClean="0">
                <a:solidFill>
                  <a:schemeClr val="tx1"/>
                </a:solidFill>
              </a:rPr>
              <a:t>Elternbeitrag nach Modul</a:t>
            </a:r>
          </a:p>
          <a:p>
            <a:endParaRPr lang="de-DE" sz="1600" dirty="0" smtClean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7474970" y="2977635"/>
            <a:ext cx="1561526" cy="318766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Stadt Ziegenhain</a:t>
            </a:r>
          </a:p>
          <a:p>
            <a:pPr algn="ctr"/>
            <a:endParaRPr lang="de-DE" sz="1600" b="1" dirty="0">
              <a:solidFill>
                <a:schemeClr val="tx1"/>
              </a:solidFill>
            </a:endParaRPr>
          </a:p>
          <a:p>
            <a:pPr algn="ctr"/>
            <a:endParaRPr lang="de-DE" sz="1600" b="1" dirty="0" smtClean="0">
              <a:solidFill>
                <a:schemeClr val="tx1"/>
              </a:solidFill>
            </a:endParaRPr>
          </a:p>
          <a:p>
            <a:pPr algn="ctr"/>
            <a:endParaRPr lang="de-DE" sz="1600" b="1" dirty="0">
              <a:solidFill>
                <a:schemeClr val="tx1"/>
              </a:solidFill>
            </a:endParaRPr>
          </a:p>
          <a:p>
            <a:pPr algn="ctr"/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64096" y="404664"/>
            <a:ext cx="288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/>
              <a:t>Finanzierung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22857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D679-A596-4EC7-8E03-BCC965A3C5AA}" type="datetime1">
              <a:rPr lang="de-DE" smtClean="0"/>
              <a:pPr/>
              <a:t>27.05.2023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7472-A68A-4C9E-8476-8817F4A58747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Stiftung Beiserhaus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39552" y="1412776"/>
            <a:ext cx="81472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/>
          </a:p>
          <a:p>
            <a:r>
              <a:rPr lang="de-DE" sz="2400" dirty="0"/>
              <a:t>Modul A: 3 Tage/Woche von 07:30 –15:00 Uhr (</a:t>
            </a:r>
            <a:r>
              <a:rPr lang="de-DE" sz="2400" dirty="0" smtClean="0"/>
              <a:t>38 </a:t>
            </a:r>
            <a:r>
              <a:rPr lang="de-DE" sz="2400" dirty="0"/>
              <a:t>€/Monat) </a:t>
            </a:r>
          </a:p>
          <a:p>
            <a:r>
              <a:rPr lang="de-DE" sz="2400" dirty="0"/>
              <a:t>Modul B: 5 Tage/Woche von 07:30 –15:00 Uhr (</a:t>
            </a:r>
            <a:r>
              <a:rPr lang="de-DE" sz="2400" dirty="0" smtClean="0"/>
              <a:t>46 </a:t>
            </a:r>
            <a:r>
              <a:rPr lang="de-DE" sz="2400" dirty="0"/>
              <a:t>€/Monat)</a:t>
            </a:r>
          </a:p>
          <a:p>
            <a:r>
              <a:rPr lang="de-DE" sz="2400" dirty="0"/>
              <a:t>Modul C: 3 Tage/Woche von 07:30 –17:00 Uhr </a:t>
            </a:r>
            <a:r>
              <a:rPr lang="de-DE" sz="2400" dirty="0" smtClean="0"/>
              <a:t>(62 </a:t>
            </a:r>
            <a:r>
              <a:rPr lang="de-DE" sz="2400" dirty="0"/>
              <a:t>€/Monat)</a:t>
            </a:r>
          </a:p>
          <a:p>
            <a:r>
              <a:rPr lang="de-DE" sz="2400" dirty="0"/>
              <a:t>Modul D: 5 Tage/Woche von 07:30 –17:00 Uhr </a:t>
            </a:r>
            <a:r>
              <a:rPr lang="de-DE" sz="2400" dirty="0" smtClean="0"/>
              <a:t>(77 </a:t>
            </a:r>
            <a:r>
              <a:rPr lang="de-DE" sz="2400" dirty="0"/>
              <a:t>€/Monat</a:t>
            </a:r>
            <a:r>
              <a:rPr lang="de-DE" sz="2400" dirty="0" smtClean="0"/>
              <a:t>)</a:t>
            </a:r>
          </a:p>
          <a:p>
            <a:endParaRPr lang="de-DE" sz="2400" dirty="0"/>
          </a:p>
          <a:p>
            <a:r>
              <a:rPr lang="de-DE" sz="2400" b="1" i="1" u="sng" dirty="0" smtClean="0"/>
              <a:t>Zusatz:</a:t>
            </a:r>
          </a:p>
          <a:p>
            <a:endParaRPr lang="de-DE" sz="2400" dirty="0"/>
          </a:p>
          <a:p>
            <a:r>
              <a:rPr lang="de-DE" sz="2400" dirty="0" smtClean="0"/>
              <a:t>Modul Früh: täglich in der Zeit von 07:00 – 07:30 (15 €/Monat)</a:t>
            </a:r>
          </a:p>
          <a:p>
            <a:endParaRPr lang="de-DE" sz="2400" dirty="0"/>
          </a:p>
          <a:p>
            <a:r>
              <a:rPr lang="de-DE" sz="2400" dirty="0" smtClean="0"/>
              <a:t>Modul Ferienbetreuung: 50 €/Woche</a:t>
            </a:r>
            <a:endParaRPr lang="de-DE" sz="2400" dirty="0"/>
          </a:p>
          <a:p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464096" y="404664"/>
            <a:ext cx="288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/>
              <a:t>Finanzierung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99744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D679-A596-4EC7-8E03-BCC965A3C5AA}" type="datetime1">
              <a:rPr lang="de-DE" smtClean="0"/>
              <a:pPr/>
              <a:t>27.05.2023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7472-A68A-4C9E-8476-8817F4A58747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Stiftung Beiserhaus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64096" y="404664"/>
            <a:ext cx="288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/>
              <a:t>Ablauf</a:t>
            </a:r>
            <a:endParaRPr lang="de-DE" sz="3600" b="1" dirty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966643"/>
              </p:ext>
            </p:extLst>
          </p:nvPr>
        </p:nvGraphicFramePr>
        <p:xfrm>
          <a:off x="823912" y="1083033"/>
          <a:ext cx="7496175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rbeitsblatt" r:id="rId3" imgW="7496345" imgH="5029161" progId="Excel.Sheet.12">
                  <p:embed/>
                </p:oleObj>
              </mc:Choice>
              <mc:Fallback>
                <p:oleObj name="Arbeitsblatt" r:id="rId3" imgW="7496345" imgH="50291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3912" y="1083033"/>
                        <a:ext cx="7496175" cy="502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339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D679-A596-4EC7-8E03-BCC965A3C5AA}" type="datetime1">
              <a:rPr lang="de-DE" smtClean="0"/>
              <a:pPr/>
              <a:t>27.05.2023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7472-A68A-4C9E-8476-8817F4A58747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Stiftung Beiserhaus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64096" y="1206761"/>
            <a:ext cx="7281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800" dirty="0" smtClean="0"/>
              <a:t>Online, alternativ über Sekretariat der Schule</a:t>
            </a:r>
            <a:endParaRPr lang="de-DE" sz="2800" dirty="0"/>
          </a:p>
        </p:txBody>
      </p:sp>
      <p:sp>
        <p:nvSpPr>
          <p:cNvPr id="7" name="Textfeld 6"/>
          <p:cNvSpPr txBox="1"/>
          <p:nvPr/>
        </p:nvSpPr>
        <p:spPr>
          <a:xfrm>
            <a:off x="464096" y="404664"/>
            <a:ext cx="381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/>
              <a:t>Anmeldeverfahren</a:t>
            </a:r>
            <a:endParaRPr lang="de-DE" sz="36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464096" y="4339385"/>
            <a:ext cx="8140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800" dirty="0" smtClean="0"/>
              <a:t>bindend für Schulhalbjahr - &gt; </a:t>
            </a:r>
            <a:r>
              <a:rPr lang="de-DE" sz="2800" dirty="0"/>
              <a:t>U</a:t>
            </a:r>
            <a:r>
              <a:rPr lang="de-DE" sz="2800" dirty="0" smtClean="0"/>
              <a:t>pgrade geht immer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57200" y="1933194"/>
            <a:ext cx="6923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800" dirty="0" smtClean="0"/>
              <a:t>Modulwahl bis 30.06.2023</a:t>
            </a:r>
            <a:endParaRPr lang="de-DE" sz="2800" dirty="0"/>
          </a:p>
        </p:txBody>
      </p:sp>
      <p:sp>
        <p:nvSpPr>
          <p:cNvPr id="10" name="Textfeld 9"/>
          <p:cNvSpPr txBox="1"/>
          <p:nvPr/>
        </p:nvSpPr>
        <p:spPr>
          <a:xfrm>
            <a:off x="451590" y="3692456"/>
            <a:ext cx="6923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800" dirty="0" smtClean="0"/>
              <a:t>Bildung &amp; Teilhabe ist vorab abzustimmen</a:t>
            </a:r>
            <a:endParaRPr lang="de-DE" sz="2800" dirty="0"/>
          </a:p>
        </p:txBody>
      </p:sp>
      <p:sp>
        <p:nvSpPr>
          <p:cNvPr id="11" name="Textfeld 10"/>
          <p:cNvSpPr txBox="1"/>
          <p:nvPr/>
        </p:nvSpPr>
        <p:spPr>
          <a:xfrm>
            <a:off x="447780" y="5032501"/>
            <a:ext cx="6923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800" dirty="0" smtClean="0"/>
              <a:t>Ferien separat Angebote/Anmeldungen 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64096" y="2682350"/>
            <a:ext cx="6923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800" dirty="0" smtClean="0"/>
              <a:t>Vertragsbestätigung mit SEPA Mandat durch Stiftung </a:t>
            </a:r>
            <a:r>
              <a:rPr lang="de-DE" sz="2800" dirty="0" err="1" smtClean="0"/>
              <a:t>Beiserhaus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14370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778</Words>
  <Application>Microsoft Office PowerPoint</Application>
  <PresentationFormat>Bildschirmpräsentation (4:3)</PresentationFormat>
  <Paragraphs>241</Paragraphs>
  <Slides>16</Slides>
  <Notes>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Wingdings</vt:lpstr>
      <vt:lpstr>Larissa-Design</vt:lpstr>
      <vt:lpstr>Arbeitsblatt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Jens.Barkhoff</dc:creator>
  <cp:lastModifiedBy>Alena Meise</cp:lastModifiedBy>
  <cp:revision>323</cp:revision>
  <dcterms:created xsi:type="dcterms:W3CDTF">2016-05-30T13:53:41Z</dcterms:created>
  <dcterms:modified xsi:type="dcterms:W3CDTF">2023-05-27T13:00:43Z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